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Inter SemiBold"/>
      <p:regular r:id="rId19"/>
      <p:bold r:id="rId20"/>
      <p:italic r:id="rId21"/>
      <p:boldItalic r:id="rId22"/>
    </p:embeddedFont>
    <p:embeddedFont>
      <p:font typeface="Inter"/>
      <p:regular r:id="rId23"/>
      <p:bold r:id="rId24"/>
      <p:italic r:id="rId25"/>
      <p:boldItalic r:id="rId26"/>
    </p:embeddedFont>
    <p:embeddedFont>
      <p:font typeface="Poppins"/>
      <p:regular r:id="rId27"/>
      <p:bold r:id="rId28"/>
      <p:italic r:id="rId29"/>
      <p:boldItalic r:id="rId30"/>
    </p:embeddedFont>
    <p:embeddedFont>
      <p:font typeface="Poppins SemiBold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A048CAE-DA65-4AE4-A019-0EFC94572DF3}">
  <a:tblStyle styleId="{EA048CAE-DA65-4AE4-A019-0EFC94572DF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SemiBold-bold.fntdata"/><Relationship Id="rId22" Type="http://schemas.openxmlformats.org/officeDocument/2006/relationships/font" Target="fonts/InterSemiBold-boldItalic.fntdata"/><Relationship Id="rId21" Type="http://schemas.openxmlformats.org/officeDocument/2006/relationships/font" Target="fonts/InterSemiBold-italic.fntdata"/><Relationship Id="rId24" Type="http://schemas.openxmlformats.org/officeDocument/2006/relationships/font" Target="fonts/Inter-bold.fntdata"/><Relationship Id="rId23" Type="http://schemas.openxmlformats.org/officeDocument/2006/relationships/font" Target="fonts/Inter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Inter-boldItalic.fntdata"/><Relationship Id="rId25" Type="http://schemas.openxmlformats.org/officeDocument/2006/relationships/font" Target="fonts/Inter-italic.fntdata"/><Relationship Id="rId28" Type="http://schemas.openxmlformats.org/officeDocument/2006/relationships/font" Target="fonts/Poppins-bold.fntdata"/><Relationship Id="rId27" Type="http://schemas.openxmlformats.org/officeDocument/2006/relationships/font" Target="fonts/Poppins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Poppins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SemiBold-regular.fntdata"/><Relationship Id="rId30" Type="http://schemas.openxmlformats.org/officeDocument/2006/relationships/font" Target="fonts/Poppins-boldItalic.fntdata"/><Relationship Id="rId11" Type="http://schemas.openxmlformats.org/officeDocument/2006/relationships/slide" Target="slides/slide5.xml"/><Relationship Id="rId33" Type="http://schemas.openxmlformats.org/officeDocument/2006/relationships/font" Target="fonts/PoppinsSemiBold-italic.fntdata"/><Relationship Id="rId10" Type="http://schemas.openxmlformats.org/officeDocument/2006/relationships/slide" Target="slides/slide4.xml"/><Relationship Id="rId32" Type="http://schemas.openxmlformats.org/officeDocument/2006/relationships/font" Target="fonts/PoppinsSemiBold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PoppinsSemiBold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InterSemiBold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13.png"/><Relationship Id="rId6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6.png"/><Relationship Id="rId11" Type="http://schemas.openxmlformats.org/officeDocument/2006/relationships/image" Target="../media/image5.png"/><Relationship Id="rId10" Type="http://schemas.openxmlformats.org/officeDocument/2006/relationships/image" Target="../media/image6.png"/><Relationship Id="rId12" Type="http://schemas.openxmlformats.org/officeDocument/2006/relationships/image" Target="../media/image8.png"/><Relationship Id="rId9" Type="http://schemas.openxmlformats.org/officeDocument/2006/relationships/image" Target="../media/image3.png"/><Relationship Id="rId5" Type="http://schemas.openxmlformats.org/officeDocument/2006/relationships/image" Target="../media/image23.png"/><Relationship Id="rId6" Type="http://schemas.openxmlformats.org/officeDocument/2006/relationships/image" Target="../media/image9.png"/><Relationship Id="rId7" Type="http://schemas.openxmlformats.org/officeDocument/2006/relationships/image" Target="../media/image12.png"/><Relationship Id="rId8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5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21.png"/><Relationship Id="rId5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2492275"/>
            <a:ext cx="11601450" cy="890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Nastavení </a:t>
            </a:r>
            <a:r>
              <a:rPr b="0" i="0" lang="en-US" sz="63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Windows 11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809750" y="3573363"/>
            <a:ext cx="8572500" cy="17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Kompletní průvodce ovládacím centrem. Objevte a ovládněte všech 11 kategorií systémových předvoleb, které formují vaši digitální zkušenost.</a:t>
            </a:r>
            <a:endParaRPr b="0" i="0" sz="1950" u="none" cap="none" strike="noStrike">
              <a:solidFill>
                <a:srgbClr val="64748B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50">
              <a:solidFill>
                <a:srgbClr val="64748B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rPr>
              <a:t>Ing. Jiří Šilhán</a:t>
            </a:r>
            <a:endParaRPr sz="1950">
              <a:solidFill>
                <a:srgbClr val="64748B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3" name="Google Shape;20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085850"/>
            <a:ext cx="11049000" cy="520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2"/>
          <p:cNvSpPr txBox="1"/>
          <p:nvPr/>
        </p:nvSpPr>
        <p:spPr>
          <a:xfrm>
            <a:off x="571500" y="4858791"/>
            <a:ext cx="11049000" cy="578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Grafický breakdown běžného disku ukazuje, že nejvíce místa zabírají instalace třetích stran a samotný systém. Zapnutím funkce </a:t>
            </a:r>
            <a:r>
              <a:rPr b="1" i="1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Inteligentní úložiště</a:t>
            </a:r>
            <a:r>
              <a:rPr b="0" i="1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v Nastavení zamezíte nekontrolovatelnému růstu oněch "Dočasných souborů".</a:t>
            </a:r>
            <a:endParaRPr/>
          </a:p>
        </p:txBody>
      </p:sp>
      <p:sp>
        <p:nvSpPr>
          <p:cNvPr id="206" name="Google Shape;206;p22"/>
          <p:cNvSpPr txBox="1"/>
          <p:nvPr/>
        </p:nvSpPr>
        <p:spPr>
          <a:xfrm>
            <a:off x="571500" y="571500"/>
            <a:ext cx="116014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Analýza Systému: Využití </a:t>
            </a:r>
            <a:r>
              <a:rPr b="0" i="0" lang="en-US" sz="33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Úložiště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1" name="Google Shape;21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2" name="Google Shape;21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571500"/>
            <a:ext cx="8572500" cy="3904803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3"/>
          <p:cNvSpPr txBox="1"/>
          <p:nvPr/>
        </p:nvSpPr>
        <p:spPr>
          <a:xfrm>
            <a:off x="2095500" y="1047750"/>
            <a:ext cx="8001000" cy="790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2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11. Windows Update</a:t>
            </a:r>
            <a:endParaRPr/>
          </a:p>
        </p:txBody>
      </p:sp>
      <p:sp>
        <p:nvSpPr>
          <p:cNvPr id="214" name="Google Shape;214;p23"/>
          <p:cNvSpPr txBox="1"/>
          <p:nvPr/>
        </p:nvSpPr>
        <p:spPr>
          <a:xfrm>
            <a:off x="2286000" y="2028825"/>
            <a:ext cx="7620000" cy="18283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1E293B"/>
                </a:solidFill>
                <a:latin typeface="Inter"/>
                <a:ea typeface="Inter"/>
                <a:cs typeface="Inter"/>
                <a:sym typeface="Inter"/>
              </a:rPr>
              <a:t>Digitální mozek celého ekosystému. Windows Update nezastavitelně zajišťuje distribuci kritických bezpečnostních záplat, nových systémových funkcí a certifikovaných ovladačů hardwaru. Nezapomeňte si zde ručně nastavit "Dobu aktivního používání", ať vás nečekané aktualizace neruší uprostřed práce.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9" name="Google Shape;21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4"/>
          <p:cNvSpPr txBox="1"/>
          <p:nvPr/>
        </p:nvSpPr>
        <p:spPr>
          <a:xfrm>
            <a:off x="295275" y="571500"/>
            <a:ext cx="116014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Ptejte se!</a:t>
            </a:r>
            <a:endParaRPr/>
          </a:p>
        </p:txBody>
      </p:sp>
      <p:sp>
        <p:nvSpPr>
          <p:cNvPr id="221" name="Google Shape;221;p24"/>
          <p:cNvSpPr txBox="1"/>
          <p:nvPr/>
        </p:nvSpPr>
        <p:spPr>
          <a:xfrm>
            <a:off x="571500" y="1905000"/>
            <a:ext cx="11049000" cy="792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Probrali jsme společně ovládací centrum do posledního detailu.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9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Které nastavení zajímá nejvíce právě vás?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/>
        </p:nvSpPr>
        <p:spPr>
          <a:xfrm>
            <a:off x="5619750" y="2248941"/>
            <a:ext cx="952500" cy="47625"/>
          </a:xfrm>
          <a:prstGeom prst="rect">
            <a:avLst/>
          </a:prstGeom>
          <a:solidFill>
            <a:srgbClr val="0078D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3440668" y="2582316"/>
            <a:ext cx="5310663" cy="933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11 Pilířů Systému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2286000" y="3706266"/>
            <a:ext cx="7620000" cy="11885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Od základního zvuku až po pokročilou telemetrii a herní výkon. Všechno důležité nalezneme na jednom místě (klávesová zkratka Win + I).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" name="Google Shape;10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781175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5"/>
          <p:cNvSpPr txBox="1"/>
          <p:nvPr/>
        </p:nvSpPr>
        <p:spPr>
          <a:xfrm>
            <a:off x="571500" y="1793974"/>
            <a:ext cx="5286375" cy="868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Hlavní mozek operačního systému. Zde nastavujete nejdůležitější chování samotného počítače a připojených periferií.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809625" y="2805261"/>
            <a:ext cx="5048250" cy="578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Zobrazení: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Úprava rozlišení, jasu, HDR a šetrného nočního osvětlení obrazovky.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809625" y="3498502"/>
            <a:ext cx="5048250" cy="578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Zvuk a Oznámení: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Řízení hlasitosti, vstupů a "Pomocníka pro lepší soustředění" (Focus Assist).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809625" y="4191744"/>
            <a:ext cx="5048250" cy="578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Napájení a baterie: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Správa režimu spánku a chytré úspory energie pro notebooky.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809625" y="4884985"/>
            <a:ext cx="5048250" cy="578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Úložiště: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Nástroj Inteligentní úložiště (Storage Sense) pro automatické mazání dočasných souborů.</a:t>
            </a:r>
            <a:endParaRPr/>
          </a:p>
        </p:txBody>
      </p:sp>
      <p:pic>
        <p:nvPicPr>
          <p:cNvPr descr="image.png" id="106" name="Google Shape;10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43650" y="1790700"/>
            <a:ext cx="5267325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571500" y="571500"/>
            <a:ext cx="116014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Kategorie </a:t>
            </a:r>
            <a:r>
              <a:rPr b="0" i="0" lang="en-US" sz="33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Systém</a:t>
            </a:r>
            <a:endParaRPr/>
          </a:p>
        </p:txBody>
      </p:sp>
      <p:pic>
        <p:nvPicPr>
          <p:cNvPr descr="image.png" id="108" name="Google Shape;10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824311"/>
            <a:ext cx="762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517552"/>
            <a:ext cx="762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210794"/>
            <a:ext cx="762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904035"/>
            <a:ext cx="762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6" name="Google Shape;11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" name="Google Shape;11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12875"/>
            <a:ext cx="3492549" cy="3746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8" name="Google Shape;11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1812875"/>
            <a:ext cx="3492549" cy="3746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1812875"/>
            <a:ext cx="3492549" cy="3746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1081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866775" y="2870150"/>
            <a:ext cx="3047099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Bluetooth a zařízení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866775" y="3384500"/>
            <a:ext cx="2901999" cy="17368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Místo pro párování bezdrátových myší, klávesnic a sluchátek. Dále zde najdete sekci Tiskárny, Kamery a klíčovou funkci "Propojení s telefonem" (Phone Link) pro Android i iOS.</a:t>
            </a:r>
            <a:endParaRPr/>
          </a:p>
        </p:txBody>
      </p:sp>
      <p:pic>
        <p:nvPicPr>
          <p:cNvPr descr="image.png" id="123" name="Google Shape;123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45074" y="21081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 txBox="1"/>
          <p:nvPr/>
        </p:nvSpPr>
        <p:spPr>
          <a:xfrm>
            <a:off x="4645074" y="2870150"/>
            <a:ext cx="3047099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Wi-Fi a Ethernet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4645074" y="3384500"/>
            <a:ext cx="2901999" cy="14473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Správa síťových adaptérů. Můžete zde sdílet své internetové připojení s ostatními (Mobilní hotspot) a měřit měsíční spotřebu dat u účtovaných linek.</a:t>
            </a:r>
            <a:endParaRPr/>
          </a:p>
        </p:txBody>
      </p:sp>
      <p:pic>
        <p:nvPicPr>
          <p:cNvPr descr="image.png" id="126" name="Google Shape;126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23374" y="2108150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8423374" y="2870150"/>
            <a:ext cx="3047099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VPN a Proxy</a:t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8423374" y="3384500"/>
            <a:ext cx="2901999" cy="14473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Zabezpečená konfigurace a správa privátních tunelů (VPN) pro bezpečný přístup do firemní sítě, nebo ruční nastavení proxy serverů a DNS providerů.</a:t>
            </a:r>
            <a:endParaRPr/>
          </a:p>
        </p:txBody>
      </p:sp>
      <p:pic>
        <p:nvPicPr>
          <p:cNvPr descr="image.png" id="129" name="Google Shape;129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62037" y="2251025"/>
            <a:ext cx="180975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0" name="Google Shape;130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749849" y="2251025"/>
            <a:ext cx="3619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566249" y="2251025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/>
        </p:nvSpPr>
        <p:spPr>
          <a:xfrm>
            <a:off x="571500" y="571500"/>
            <a:ext cx="116014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Sítě &amp; 3. </a:t>
            </a:r>
            <a:r>
              <a:rPr b="0" i="0" lang="en-US" sz="33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Bluetooth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7" name="Google Shape;13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7"/>
          <p:cNvSpPr txBox="1"/>
          <p:nvPr/>
        </p:nvSpPr>
        <p:spPr>
          <a:xfrm>
            <a:off x="571500" y="571500"/>
            <a:ext cx="5550693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4. Přizpůsobení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3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(Personalizace)</a:t>
            </a:r>
            <a:endParaRPr/>
          </a:p>
        </p:txBody>
      </p:sp>
      <p:pic>
        <p:nvPicPr>
          <p:cNvPr descr="image.png" id="139" name="Google Shape;13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571500" y="2281683"/>
            <a:ext cx="5286375" cy="868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Vaše PC, váš osobní styl. Windows 11 přináší kompletně přepracované nástroje pro vizuální ladění celého uživatelského prostředí.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571500" y="3292971"/>
            <a:ext cx="5286375" cy="1157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Můžete jedním kliknutím měnit celková témata nebo přecházet mezi oblíbeným světlým a </a:t>
            </a: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Tmavým režimem (Dark Mode)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který prokazatelně šetří vaše oči ve večerních hodinách.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571500" y="4593728"/>
            <a:ext cx="5286375" cy="868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Také zde změníte chování a zarovnání </a:t>
            </a: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Hlavního panelu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– necháte si moderní Start uprostřed, nebo jej vrátíte tradičně doleva?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7" name="Google Shape;14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8" name="Google Shape;14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98625"/>
            <a:ext cx="5286375" cy="3175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9" name="Google Shape;149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098625"/>
            <a:ext cx="5286375" cy="317509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8"/>
          <p:cNvSpPr txBox="1"/>
          <p:nvPr/>
        </p:nvSpPr>
        <p:spPr>
          <a:xfrm>
            <a:off x="962025" y="2489150"/>
            <a:ext cx="4730591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9052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Aplikace a Funkce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962025" y="3003500"/>
            <a:ext cx="4505325" cy="17368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Dětský pokoj pro váš software. Zde bezpečně provedete </a:t>
            </a: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odinstalaci programů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aniž by po nich zůstal nepořádek. Dále zde nastavíte "Výchozí aplikace" (jaký prohlížeč otevře internetový odkaz) a omezíte </a:t>
            </a: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Aplikace spouštěné po startu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pro dramatické zrychlení nabíhání PC.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6724650" y="2489150"/>
            <a:ext cx="4730591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90525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Bezpečné Účty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6724650" y="3003500"/>
            <a:ext cx="4505325" cy="17368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Řešíte, zda mít Lokální nebo Microsoft účet? To se odehrává zde. Dále tu najdete </a:t>
            </a: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Možnosti přihlášení (Windows Hello)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kde si nastavíte přístup přes otisk prstu, sken obličeje nebo číselný PIN. Pro rodiče je k dispozici funkce Bezpečí rodiny pro dohled nad dětmi.</a:t>
            </a:r>
            <a:endParaRPr/>
          </a:p>
        </p:txBody>
      </p:sp>
      <p:pic>
        <p:nvPicPr>
          <p:cNvPr descr="image.png" id="154" name="Google Shape;15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2025" y="2546300"/>
            <a:ext cx="3143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5" name="Google Shape;155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724650" y="2546300"/>
            <a:ext cx="3143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/>
        </p:nvSpPr>
        <p:spPr>
          <a:xfrm>
            <a:off x="571500" y="571500"/>
            <a:ext cx="116014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5. Aplikace &amp; 6. </a:t>
            </a:r>
            <a:r>
              <a:rPr b="0" i="0" lang="en-US" sz="33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Účty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1" name="Google Shape;16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9"/>
          <p:cNvSpPr txBox="1"/>
          <p:nvPr/>
        </p:nvSpPr>
        <p:spPr>
          <a:xfrm>
            <a:off x="571500" y="2725935"/>
            <a:ext cx="5286375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250" u="none" cap="none" strike="noStrike">
                <a:solidFill>
                  <a:srgbClr val="0078D4"/>
                </a:solidFill>
                <a:latin typeface="Poppins"/>
                <a:ea typeface="Poppins"/>
                <a:cs typeface="Poppins"/>
                <a:sym typeface="Poppins"/>
              </a:rPr>
              <a:t>0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571500" y="4249935"/>
            <a:ext cx="5286375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1E293B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Omezení výkonu u Her</a:t>
            </a:r>
            <a:endParaRPr/>
          </a:p>
        </p:txBody>
      </p:sp>
      <p:sp>
        <p:nvSpPr>
          <p:cNvPr id="164" name="Google Shape;164;p19"/>
          <p:cNvSpPr txBox="1"/>
          <p:nvPr/>
        </p:nvSpPr>
        <p:spPr>
          <a:xfrm>
            <a:off x="6334125" y="2272903"/>
            <a:ext cx="5550693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Výkon pod kontrolou</a:t>
            </a:r>
            <a:endParaRPr/>
          </a:p>
        </p:txBody>
      </p:sp>
      <p:sp>
        <p:nvSpPr>
          <p:cNvPr id="165" name="Google Shape;165;p19"/>
          <p:cNvSpPr txBox="1"/>
          <p:nvPr/>
        </p:nvSpPr>
        <p:spPr>
          <a:xfrm>
            <a:off x="6334125" y="2787253"/>
            <a:ext cx="5286375" cy="1157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Kategorie </a:t>
            </a: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Hraní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obsahuje "Herní režim", který po zapnutí automaticky přiděluje maximální výkon procesoru hře a zároveň agresivně blokuje vyskakování notifikací a aktualizace na pozadí.</a:t>
            </a:r>
            <a:endParaRPr/>
          </a:p>
        </p:txBody>
      </p:sp>
      <p:sp>
        <p:nvSpPr>
          <p:cNvPr id="166" name="Google Shape;166;p19"/>
          <p:cNvSpPr txBox="1"/>
          <p:nvPr/>
        </p:nvSpPr>
        <p:spPr>
          <a:xfrm>
            <a:off x="6334125" y="4088010"/>
            <a:ext cx="5286375" cy="868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Sekce </a:t>
            </a: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Čas a Jazyk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zase spravuje instalaci nových jazykových balíčků, rozložení cizích klávesnic, určení regionu a časového pásma (synchronizováno z časových serverů).</a:t>
            </a:r>
            <a:endParaRPr/>
          </a:p>
        </p:txBody>
      </p:sp>
      <p:sp>
        <p:nvSpPr>
          <p:cNvPr id="167" name="Google Shape;167;p19"/>
          <p:cNvSpPr txBox="1"/>
          <p:nvPr/>
        </p:nvSpPr>
        <p:spPr>
          <a:xfrm>
            <a:off x="571500" y="571500"/>
            <a:ext cx="116014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7. Čas &amp; 8. </a:t>
            </a:r>
            <a:r>
              <a:rPr b="0" i="0" lang="en-US" sz="33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Hraní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2" name="Google Shape;17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3" name="Google Shape;17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812" y="2019300"/>
            <a:ext cx="333375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 txBox="1"/>
          <p:nvPr/>
        </p:nvSpPr>
        <p:spPr>
          <a:xfrm>
            <a:off x="6334125" y="2169169"/>
            <a:ext cx="5286375" cy="1157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Technologie musí sloužit všem bez výjimky. Tato kategorie, v minulosti známá jako "Centrum usnadnění přístupu", je plná nástrojů pro zrakově, sluchově nebo motoricky znevýhodněné uživatele.</a:t>
            </a:r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6334125" y="3469927"/>
            <a:ext cx="5286375" cy="868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Obsahuje softwarovou Lupu, režimy vysokého kontrastu, speciální barevné filtry (pro osoby s barvoslepostí) a plnohodnotné </a:t>
            </a:r>
            <a:r>
              <a:rPr b="1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Předčítání obrazovky</a:t>
            </a: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</p:txBody>
      </p:sp>
      <p:sp>
        <p:nvSpPr>
          <p:cNvPr id="176" name="Google Shape;176;p20"/>
          <p:cNvSpPr txBox="1"/>
          <p:nvPr/>
        </p:nvSpPr>
        <p:spPr>
          <a:xfrm>
            <a:off x="6334125" y="4481214"/>
            <a:ext cx="5286375" cy="5789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Najdete zde i skryté titulky napříč celým systémem a nejmodernější možnost ovládání počítače pouhým hlasem.</a:t>
            </a:r>
            <a:endParaRPr/>
          </a:p>
        </p:txBody>
      </p:sp>
      <p:pic>
        <p:nvPicPr>
          <p:cNvPr descr="image.png" id="177" name="Google Shape;17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85912" y="2057400"/>
            <a:ext cx="3257550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0"/>
          <p:cNvSpPr txBox="1"/>
          <p:nvPr/>
        </p:nvSpPr>
        <p:spPr>
          <a:xfrm>
            <a:off x="571500" y="571500"/>
            <a:ext cx="116014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9. </a:t>
            </a:r>
            <a:r>
              <a:rPr b="0" i="0" lang="en-US" sz="33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Přístupnost</a:t>
            </a:r>
            <a:r>
              <a:rPr b="0" i="0" lang="en-US" sz="3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(Accessibility)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3" name="Google Shape;18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1"/>
          <p:cNvSpPr/>
          <p:nvPr/>
        </p:nvSpPr>
        <p:spPr>
          <a:xfrm>
            <a:off x="571500" y="1582340"/>
            <a:ext cx="11049000" cy="4207519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5" name="Google Shape;185;p21"/>
          <p:cNvGraphicFramePr/>
          <p:nvPr/>
        </p:nvGraphicFramePr>
        <p:xfrm>
          <a:off x="571500" y="15823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{EA048CAE-DA65-4AE4-A019-0EFC94572DF3}</a:tableStyleId>
              </a:tblPr>
              <a:tblGrid>
                <a:gridCol w="2265450"/>
                <a:gridCol w="6626125"/>
                <a:gridCol w="2157400"/>
              </a:tblGrid>
              <a:tr h="841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Kategorie Oprávnění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8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K čemu reálně slouží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8D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Doporučený Status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8D4"/>
                    </a:solidFill>
                  </a:tcPr>
                </a:tc>
              </a:tr>
              <a:tr h="841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Obecné sledování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Sledování spouštění aplikací a sdílení jedinečného Reklamního ID třetím stranám.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Vypnuto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1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Služby polohy (GPS)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Sdílení lokace. Nutné pro přesné widgety Počasí, aplikaci Mapy a hledání ztraceného zařízení.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Povoleno (Vybraným)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1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Kamera a Mikrofon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Zásadní přístup k hardwaru pro komunikaci (MS Teams, Skype, Zoom).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Povoleno (Vybraným)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1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Diagnostická data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Odesílání telemetrie a technických chyb do centrály společnosti Microsoft za účelem vývoje.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latin typeface="Inter"/>
                          <a:ea typeface="Inter"/>
                          <a:cs typeface="Inter"/>
                          <a:sym typeface="Inter"/>
                        </a:rPr>
                        <a:t>Pouze povinná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6" name="Google Shape;186;p21"/>
          <p:cNvSpPr/>
          <p:nvPr/>
        </p:nvSpPr>
        <p:spPr>
          <a:xfrm>
            <a:off x="571500" y="2491978"/>
            <a:ext cx="226546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1"/>
          <p:cNvSpPr/>
          <p:nvPr/>
        </p:nvSpPr>
        <p:spPr>
          <a:xfrm>
            <a:off x="2836961" y="2491978"/>
            <a:ext cx="66261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1"/>
          <p:cNvSpPr/>
          <p:nvPr/>
        </p:nvSpPr>
        <p:spPr>
          <a:xfrm>
            <a:off x="9463087" y="2491978"/>
            <a:ext cx="215741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1"/>
          <p:cNvSpPr/>
          <p:nvPr/>
        </p:nvSpPr>
        <p:spPr>
          <a:xfrm>
            <a:off x="571500" y="3385244"/>
            <a:ext cx="226546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1"/>
          <p:cNvSpPr/>
          <p:nvPr/>
        </p:nvSpPr>
        <p:spPr>
          <a:xfrm>
            <a:off x="2836961" y="3385244"/>
            <a:ext cx="66261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1"/>
          <p:cNvSpPr/>
          <p:nvPr/>
        </p:nvSpPr>
        <p:spPr>
          <a:xfrm>
            <a:off x="9463087" y="3385244"/>
            <a:ext cx="215741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1"/>
          <p:cNvSpPr/>
          <p:nvPr/>
        </p:nvSpPr>
        <p:spPr>
          <a:xfrm>
            <a:off x="571500" y="4278510"/>
            <a:ext cx="226546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1"/>
          <p:cNvSpPr/>
          <p:nvPr/>
        </p:nvSpPr>
        <p:spPr>
          <a:xfrm>
            <a:off x="2836961" y="4278510"/>
            <a:ext cx="66261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1"/>
          <p:cNvSpPr/>
          <p:nvPr/>
        </p:nvSpPr>
        <p:spPr>
          <a:xfrm>
            <a:off x="9463087" y="4278510"/>
            <a:ext cx="215741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1"/>
          <p:cNvSpPr/>
          <p:nvPr/>
        </p:nvSpPr>
        <p:spPr>
          <a:xfrm>
            <a:off x="571500" y="4891831"/>
            <a:ext cx="226546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1"/>
          <p:cNvSpPr/>
          <p:nvPr/>
        </p:nvSpPr>
        <p:spPr>
          <a:xfrm>
            <a:off x="2836961" y="4891831"/>
            <a:ext cx="66261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1"/>
          <p:cNvSpPr/>
          <p:nvPr/>
        </p:nvSpPr>
        <p:spPr>
          <a:xfrm>
            <a:off x="9463087" y="4891831"/>
            <a:ext cx="215741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1"/>
          <p:cNvSpPr txBox="1"/>
          <p:nvPr/>
        </p:nvSpPr>
        <p:spPr>
          <a:xfrm>
            <a:off x="571500" y="571500"/>
            <a:ext cx="116014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75" u="none" cap="none" strike="noStrike">
                <a:solidFill>
                  <a:srgbClr val="1E29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10. Ochrana </a:t>
            </a:r>
            <a:r>
              <a:rPr b="0" i="0" lang="en-US" sz="3375" u="none" cap="none" strike="noStrike">
                <a:solidFill>
                  <a:srgbClr val="0078D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soukromí a zabezpečení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